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Lato"/>
      <p:regular r:id="rId30"/>
      <p:bold r:id="rId31"/>
      <p:italic r:id="rId32"/>
      <p:boldItalic r:id="rId33"/>
    </p:embeddedFont>
    <p:embeddedFont>
      <p:font typeface="Lato Light"/>
      <p:regular r:id="rId34"/>
      <p:bold r:id="rId35"/>
      <p:italic r:id="rId36"/>
      <p:boldItalic r:id="rId37"/>
    </p:embeddedFont>
    <p:embeddedFont>
      <p:font typeface="Lato Hairline"/>
      <p:regular r:id="rId38"/>
      <p:bold r:id="rId39"/>
      <p:italic r:id="rId40"/>
      <p:boldItalic r:id="rId41"/>
    </p:embeddedFont>
    <p:embeddedFont>
      <p:font typeface="Open Sans Light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Hairline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Light-regular.fntdata"/><Relationship Id="rId41" Type="http://schemas.openxmlformats.org/officeDocument/2006/relationships/font" Target="fonts/LatoHairline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Light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Light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Light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LatoLight-bold.fntdata"/><Relationship Id="rId12" Type="http://schemas.openxmlformats.org/officeDocument/2006/relationships/slide" Target="slides/slide7.xml"/><Relationship Id="rId34" Type="http://schemas.openxmlformats.org/officeDocument/2006/relationships/font" Target="fonts/LatoLight-regular.fntdata"/><Relationship Id="rId15" Type="http://schemas.openxmlformats.org/officeDocument/2006/relationships/slide" Target="slides/slide10.xml"/><Relationship Id="rId37" Type="http://schemas.openxmlformats.org/officeDocument/2006/relationships/font" Target="fonts/LatoLight-boldItalic.fntdata"/><Relationship Id="rId14" Type="http://schemas.openxmlformats.org/officeDocument/2006/relationships/slide" Target="slides/slide9.xml"/><Relationship Id="rId36" Type="http://schemas.openxmlformats.org/officeDocument/2006/relationships/font" Target="fonts/LatoLight-italic.fntdata"/><Relationship Id="rId17" Type="http://schemas.openxmlformats.org/officeDocument/2006/relationships/slide" Target="slides/slide12.xml"/><Relationship Id="rId39" Type="http://schemas.openxmlformats.org/officeDocument/2006/relationships/font" Target="fonts/LatoHairline-bold.fntdata"/><Relationship Id="rId16" Type="http://schemas.openxmlformats.org/officeDocument/2006/relationships/slide" Target="slides/slide11.xml"/><Relationship Id="rId38" Type="http://schemas.openxmlformats.org/officeDocument/2006/relationships/font" Target="fonts/LatoHairlin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231a1160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b231a1160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d6cbe5ecb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d6cbe5ecb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d6cbe5ecb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ed6cbe5ecb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d6cbe5ecb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ed6cbe5ecb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ed6cbe5ecb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ed6cbe5ecb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d6cbe5ecb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d6cbe5ecb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d6cbe5ecb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d6cbe5ecb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d6cbe5ecb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d6cbe5ecb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d6cbe5ecb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ed6cbe5ecb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d6cbe5ecb_0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ed6cbe5ecb_0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ed6cbe5ecb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ed6cbe5ecb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060bfc16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060bfc16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d6cbe5ecb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d6cbe5ecb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0060bfc16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0060bfc16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eb3edaa9ad_1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eb3edaa9ad_1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ec1e138df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ec1e138df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eb231a1160_0_2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eb231a1160_0_2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b231a1160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b231a1160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c1972e7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c1972e7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55b4f4b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b55b4f4b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b231a1160_0_1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b231a1160_0_1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b231a1160_0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b231a1160_0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c1972e72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c1972e72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d6cbe5ecb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d6cbe5ecb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41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53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41.png"/><Relationship Id="rId6" Type="http://schemas.openxmlformats.org/officeDocument/2006/relationships/image" Target="../media/image32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41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Relationship Id="rId4" Type="http://schemas.openxmlformats.org/officeDocument/2006/relationships/image" Target="../media/image38.png"/><Relationship Id="rId9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38.png"/><Relationship Id="rId9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Relationship Id="rId5" Type="http://schemas.openxmlformats.org/officeDocument/2006/relationships/image" Target="../media/image59.png"/><Relationship Id="rId6" Type="http://schemas.openxmlformats.org/officeDocument/2006/relationships/image" Target="../media/image55.png"/><Relationship Id="rId7" Type="http://schemas.openxmlformats.org/officeDocument/2006/relationships/image" Target="../media/image57.png"/><Relationship Id="rId8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32.png"/><Relationship Id="rId6" Type="http://schemas.openxmlformats.org/officeDocument/2006/relationships/image" Target="../media/image47.png"/><Relationship Id="rId7" Type="http://schemas.openxmlformats.org/officeDocument/2006/relationships/image" Target="../media/image46.png"/><Relationship Id="rId8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Relationship Id="rId4" Type="http://schemas.openxmlformats.org/officeDocument/2006/relationships/hyperlink" Target="mailto:vembu-support@vembu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3" Type="http://schemas.openxmlformats.org/officeDocument/2006/relationships/image" Target="../media/image11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34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38" name="Google Shape;238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34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p34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41" name="Google Shape;241;p34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4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your secondary datacenter via LAN/WAN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installing the Vembu Offsite DR Server in your secondary datacenter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3" name="Google Shape;243;p34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44" name="Google Shape;244;p34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5" name="Google Shape;245;p34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46" name="Google Shape;246;p34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1 (Offsite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667747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9" name="Google Shape;249;p34"/>
          <p:cNvGrpSpPr/>
          <p:nvPr/>
        </p:nvGrpSpPr>
        <p:grpSpPr>
          <a:xfrm rot="-5400000">
            <a:off x="6477077" y="3209978"/>
            <a:ext cx="61115" cy="835120"/>
            <a:chOff x="7655291" y="3737671"/>
            <a:chExt cx="72300" cy="551125"/>
          </a:xfrm>
        </p:grpSpPr>
        <p:cxnSp>
          <p:nvCxnSpPr>
            <p:cNvPr id="250" name="Google Shape;250;p34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51" name="Google Shape;251;p34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2" name="Google Shape;252;p34"/>
          <p:cNvPicPr preferRelativeResize="0"/>
          <p:nvPr/>
        </p:nvPicPr>
        <p:blipFill rotWithShape="1">
          <a:blip r:embed="rId4">
            <a:alphaModFix/>
          </a:blip>
          <a:srcRect b="15227" l="16275" r="16275" t="15241"/>
          <a:stretch/>
        </p:blipFill>
        <p:spPr>
          <a:xfrm>
            <a:off x="7059979" y="3219838"/>
            <a:ext cx="659700" cy="68003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4"/>
          <p:cNvSpPr txBox="1"/>
          <p:nvPr/>
        </p:nvSpPr>
        <p:spPr>
          <a:xfrm>
            <a:off x="59681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49521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5" name="Google Shape;25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6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4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7" name="Google Shape;257;p34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258" name="Google Shape;258;p34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259" name="Google Shape;259;p34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260" name="Google Shape;260;p34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61" name="Google Shape;261;p34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62" name="Google Shape;262;p34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63" name="Google Shape;263;p34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64" name="Google Shape;264;p34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5" name="Google Shape;265;p34"/>
          <p:cNvPicPr preferRelativeResize="0"/>
          <p:nvPr/>
        </p:nvPicPr>
        <p:blipFill rotWithShape="1">
          <a:blip r:embed="rId6">
            <a:alphaModFix/>
          </a:blip>
          <a:srcRect b="15587" l="0" r="0" t="15594"/>
          <a:stretch/>
        </p:blipFill>
        <p:spPr>
          <a:xfrm>
            <a:off x="3310358" y="2866461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 rotWithShape="1">
          <a:blip r:embed="rId7">
            <a:alphaModFix/>
          </a:blip>
          <a:srcRect b="15594" l="0" r="0" t="15587"/>
          <a:stretch/>
        </p:blipFill>
        <p:spPr>
          <a:xfrm>
            <a:off x="3310376" y="3769354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3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72" name="Google Shape;272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35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" name="Google Shape;274;p3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75" name="Google Shape;275;p35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6" name="Google Shape;276;p3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77" name="Google Shape;277;p3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8" name="Google Shape;278;p3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79" name="Google Shape;279;p35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35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2 (Cloud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6664425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Cloud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2" name="Google Shape;282;p35"/>
          <p:cNvGrpSpPr/>
          <p:nvPr/>
        </p:nvGrpSpPr>
        <p:grpSpPr>
          <a:xfrm rot="-5400000">
            <a:off x="6477077" y="3209978"/>
            <a:ext cx="61115" cy="835120"/>
            <a:chOff x="7655291" y="3737671"/>
            <a:chExt cx="72300" cy="551125"/>
          </a:xfrm>
        </p:grpSpPr>
        <p:cxnSp>
          <p:nvCxnSpPr>
            <p:cNvPr id="283" name="Google Shape;283;p35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84" name="Google Shape;284;p35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5" name="Google Shape;285;p35"/>
          <p:cNvSpPr txBox="1"/>
          <p:nvPr/>
        </p:nvSpPr>
        <p:spPr>
          <a:xfrm>
            <a:off x="59681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 rotWithShape="1">
          <a:blip r:embed="rId4">
            <a:alphaModFix/>
          </a:blip>
          <a:srcRect b="17826" l="11796" r="11803" t="17819"/>
          <a:stretch/>
        </p:blipFill>
        <p:spPr>
          <a:xfrm>
            <a:off x="6951337" y="3170686"/>
            <a:ext cx="850875" cy="7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small and medium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Vembu Cloud via WAN connection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signing up for Vembu Cloud DR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49521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9" name="Google Shape;28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6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1" name="Google Shape;291;p35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292" name="Google Shape;292;p35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293" name="Google Shape;293;p35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294" name="Google Shape;294;p35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95" name="Google Shape;295;p35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96" name="Google Shape;296;p35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97" name="Google Shape;297;p35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98" name="Google Shape;298;p35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9" name="Google Shape;299;p35"/>
          <p:cNvPicPr preferRelativeResize="0"/>
          <p:nvPr/>
        </p:nvPicPr>
        <p:blipFill rotWithShape="1">
          <a:blip r:embed="rId6">
            <a:alphaModFix/>
          </a:blip>
          <a:srcRect b="15587" l="0" r="0" t="15594"/>
          <a:stretch/>
        </p:blipFill>
        <p:spPr>
          <a:xfrm>
            <a:off x="3310358" y="2866461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/>
          <p:cNvPicPr preferRelativeResize="0"/>
          <p:nvPr/>
        </p:nvPicPr>
        <p:blipFill rotWithShape="1">
          <a:blip r:embed="rId7">
            <a:alphaModFix/>
          </a:blip>
          <a:srcRect b="15594" l="0" r="0" t="15587"/>
          <a:stretch/>
        </p:blipFill>
        <p:spPr>
          <a:xfrm>
            <a:off x="3310376" y="3769354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06" name="Google Shape;30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36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8" name="Google Shape;308;p3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Cloud Service Providers can host Vembu Offsite DR Server in their data center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They can have a copy of backup data from the  Vembu BDR Backup Servers to their data center over WAN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1" name="Google Shape;311;p36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12" name="Google Shape;312;p3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3" name="Google Shape;313;p3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14" name="Google Shape;314;p36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Offsite (or) Remote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Deployment (CSP)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681392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7" name="Google Shape;317;p36"/>
          <p:cNvGrpSpPr/>
          <p:nvPr/>
        </p:nvGrpSpPr>
        <p:grpSpPr>
          <a:xfrm rot="-5400000">
            <a:off x="6477077" y="3209978"/>
            <a:ext cx="61115" cy="835120"/>
            <a:chOff x="7655291" y="3737671"/>
            <a:chExt cx="72300" cy="551125"/>
          </a:xfrm>
        </p:grpSpPr>
        <p:cxnSp>
          <p:nvCxnSpPr>
            <p:cNvPr id="318" name="Google Shape;318;p36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19" name="Google Shape;319;p3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36"/>
          <p:cNvSpPr txBox="1"/>
          <p:nvPr/>
        </p:nvSpPr>
        <p:spPr>
          <a:xfrm>
            <a:off x="59681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36"/>
          <p:cNvSpPr txBox="1"/>
          <p:nvPr/>
        </p:nvSpPr>
        <p:spPr>
          <a:xfrm>
            <a:off x="5216951" y="2797925"/>
            <a:ext cx="835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Customer Site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6555029" y="2797925"/>
            <a:ext cx="194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Cloud Service Provider - Data Center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3" name="Google Shape;323;p36"/>
          <p:cNvGrpSpPr/>
          <p:nvPr/>
        </p:nvGrpSpPr>
        <p:grpSpPr>
          <a:xfrm>
            <a:off x="6838904" y="2655471"/>
            <a:ext cx="1374751" cy="1374725"/>
            <a:chOff x="6829341" y="2696292"/>
            <a:chExt cx="1374751" cy="1374725"/>
          </a:xfrm>
        </p:grpSpPr>
        <p:pic>
          <p:nvPicPr>
            <p:cNvPr id="324" name="Google Shape;324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29341" y="2696292"/>
              <a:ext cx="1374751" cy="13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36"/>
            <p:cNvPicPr preferRelativeResize="0"/>
            <p:nvPr/>
          </p:nvPicPr>
          <p:blipFill rotWithShape="1">
            <a:blip r:embed="rId5">
              <a:alphaModFix/>
            </a:blip>
            <a:srcRect b="15227" l="16275" r="16275" t="15241"/>
            <a:stretch/>
          </p:blipFill>
          <p:spPr>
            <a:xfrm>
              <a:off x="7241004" y="3265422"/>
              <a:ext cx="659700" cy="680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6" name="Google Shape;326;p36"/>
          <p:cNvSpPr txBox="1"/>
          <p:nvPr/>
        </p:nvSpPr>
        <p:spPr>
          <a:xfrm>
            <a:off x="49521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7" name="Google Shape;32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46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6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9" name="Google Shape;329;p36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330" name="Google Shape;330;p36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31" name="Google Shape;331;p36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32" name="Google Shape;332;p36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3" name="Google Shape;333;p36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4" name="Google Shape;334;p36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35" name="Google Shape;335;p36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36" name="Google Shape;336;p36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7" name="Google Shape;337;p36"/>
          <p:cNvPicPr preferRelativeResize="0"/>
          <p:nvPr/>
        </p:nvPicPr>
        <p:blipFill rotWithShape="1">
          <a:blip r:embed="rId7">
            <a:alphaModFix/>
          </a:blip>
          <a:srcRect b="15587" l="0" r="0" t="15594"/>
          <a:stretch/>
        </p:blipFill>
        <p:spPr>
          <a:xfrm>
            <a:off x="3310358" y="2866461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 rotWithShape="1">
          <a:blip r:embed="rId8">
            <a:alphaModFix/>
          </a:blip>
          <a:srcRect b="15594" l="0" r="0" t="15587"/>
          <a:stretch/>
        </p:blipFill>
        <p:spPr>
          <a:xfrm>
            <a:off x="3310376" y="3769354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3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44" name="Google Shape;344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3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3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47" name="Google Shape;347;p3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7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Vembu BDR Backup Server and Vembu Offsite DR Server in remote office as well as branch office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Sync backup data between both the locations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49" name="Google Shape;349;p3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50" name="Google Shape;350;p3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1" name="Google Shape;351;p3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52" name="Google Shape;352;p3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Remote office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Branch office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4" name="Google Shape;354;p37"/>
          <p:cNvGrpSpPr/>
          <p:nvPr/>
        </p:nvGrpSpPr>
        <p:grpSpPr>
          <a:xfrm>
            <a:off x="4799763" y="2585884"/>
            <a:ext cx="3472458" cy="2114680"/>
            <a:chOff x="5028363" y="2585884"/>
            <a:chExt cx="3472458" cy="2114680"/>
          </a:xfrm>
        </p:grpSpPr>
        <p:pic>
          <p:nvPicPr>
            <p:cNvPr id="355" name="Google Shape;355;p37"/>
            <p:cNvPicPr preferRelativeResize="0"/>
            <p:nvPr/>
          </p:nvPicPr>
          <p:blipFill rotWithShape="1">
            <a:blip r:embed="rId4">
              <a:alphaModFix/>
            </a:blip>
            <a:srcRect b="15227" l="16275" r="16275" t="15241"/>
            <a:stretch/>
          </p:blipFill>
          <p:spPr>
            <a:xfrm>
              <a:off x="7458621" y="2873828"/>
              <a:ext cx="659700" cy="680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37"/>
            <p:cNvSpPr txBox="1"/>
            <p:nvPr/>
          </p:nvSpPr>
          <p:spPr>
            <a:xfrm>
              <a:off x="7076121" y="4409936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Offsite DR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57" name="Google Shape;357;p37"/>
            <p:cNvPicPr preferRelativeResize="0"/>
            <p:nvPr/>
          </p:nvPicPr>
          <p:blipFill rotWithShape="1">
            <a:blip r:embed="rId4">
              <a:alphaModFix/>
            </a:blip>
            <a:srcRect b="15227" l="16275" r="16275" t="15241"/>
            <a:stretch/>
          </p:blipFill>
          <p:spPr>
            <a:xfrm>
              <a:off x="7458621" y="3732023"/>
              <a:ext cx="659700" cy="680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37"/>
            <p:cNvSpPr txBox="1"/>
            <p:nvPr/>
          </p:nvSpPr>
          <p:spPr>
            <a:xfrm>
              <a:off x="7076121" y="2595871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Offsite DR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359" name="Google Shape;359;p37"/>
            <p:cNvCxnSpPr>
              <a:endCxn id="357" idx="1"/>
            </p:cNvCxnSpPr>
            <p:nvPr/>
          </p:nvCxnSpPr>
          <p:spPr>
            <a:xfrm>
              <a:off x="6070521" y="3184042"/>
              <a:ext cx="1388100" cy="888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0" name="Google Shape;360;p37"/>
            <p:cNvCxnSpPr>
              <a:stCxn id="355" idx="1"/>
              <a:endCxn id="361" idx="3"/>
            </p:cNvCxnSpPr>
            <p:nvPr/>
          </p:nvCxnSpPr>
          <p:spPr>
            <a:xfrm flipH="1">
              <a:off x="6070521" y="3213846"/>
              <a:ext cx="1388100" cy="884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62" name="Google Shape;362;p37"/>
            <p:cNvSpPr/>
            <p:nvPr/>
          </p:nvSpPr>
          <p:spPr>
            <a:xfrm flipH="1" rot="6945193">
              <a:off x="6292938" y="3210005"/>
              <a:ext cx="66284" cy="40655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 flipH="1" rot="6589688">
              <a:off x="7155617" y="3997644"/>
              <a:ext cx="66333" cy="40804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 flipH="1" rot="3568906">
              <a:off x="6351161" y="4000860"/>
              <a:ext cx="66166" cy="40749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 flipH="1" rot="3833989">
              <a:off x="7131220" y="3226484"/>
              <a:ext cx="66145" cy="40787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66" name="Google Shape;366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0863" y="28441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0863" y="37585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37"/>
            <p:cNvSpPr txBox="1"/>
            <p:nvPr/>
          </p:nvSpPr>
          <p:spPr>
            <a:xfrm>
              <a:off x="5028363" y="442366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37"/>
            <p:cNvSpPr txBox="1"/>
            <p:nvPr/>
          </p:nvSpPr>
          <p:spPr>
            <a:xfrm>
              <a:off x="5028363" y="258588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70" name="Google Shape;370;p37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71" name="Google Shape;371;p37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372" name="Google Shape;372;p37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73" name="Google Shape;373;p37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74" name="Google Shape;374;p37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75" name="Google Shape;375;p37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76" name="Google Shape;376;p37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77" name="Google Shape;377;p37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78" name="Google Shape;378;p37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 rotWithShape="1">
          <a:blip r:embed="rId6">
            <a:alphaModFix/>
          </a:blip>
          <a:srcRect b="15587" l="0" r="0" t="15594"/>
          <a:stretch/>
        </p:blipFill>
        <p:spPr>
          <a:xfrm>
            <a:off x="3310358" y="2866461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 rotWithShape="1">
          <a:blip r:embed="rId7">
            <a:alphaModFix/>
          </a:blip>
          <a:srcRect b="15594" l="0" r="0" t="15587"/>
          <a:stretch/>
        </p:blipFill>
        <p:spPr>
          <a:xfrm>
            <a:off x="3310376" y="3769354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3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86" name="Google Shape;38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3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8" name="Google Shape;388;p3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89" name="Google Shape;389;p3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8"/>
          <p:cNvSpPr txBox="1"/>
          <p:nvPr/>
        </p:nvSpPr>
        <p:spPr>
          <a:xfrm>
            <a:off x="3222525" y="79310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easily scale up the backup server when backup load increases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requests will be equally shared between each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1" name="Google Shape;391;p3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92" name="Google Shape;392;p3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3" name="Google Shape;393;p3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94" name="Google Shape;394;p3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38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Clustering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6" name="Google Shape;396;p38"/>
          <p:cNvGrpSpPr/>
          <p:nvPr/>
        </p:nvGrpSpPr>
        <p:grpSpPr>
          <a:xfrm>
            <a:off x="4799763" y="2585884"/>
            <a:ext cx="2948700" cy="2114680"/>
            <a:chOff x="5028363" y="2585884"/>
            <a:chExt cx="2948700" cy="2114680"/>
          </a:xfrm>
        </p:grpSpPr>
        <p:pic>
          <p:nvPicPr>
            <p:cNvPr id="397" name="Google Shape;397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863" y="28441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863" y="37585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38"/>
            <p:cNvSpPr txBox="1"/>
            <p:nvPr/>
          </p:nvSpPr>
          <p:spPr>
            <a:xfrm>
              <a:off x="5028363" y="442366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38"/>
            <p:cNvSpPr txBox="1"/>
            <p:nvPr/>
          </p:nvSpPr>
          <p:spPr>
            <a:xfrm>
              <a:off x="5028363" y="258588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01" name="Google Shape;401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4863" y="28441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4863" y="3758550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38"/>
            <p:cNvSpPr txBox="1"/>
            <p:nvPr/>
          </p:nvSpPr>
          <p:spPr>
            <a:xfrm>
              <a:off x="6552363" y="442366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4" name="Google Shape;404;p38"/>
            <p:cNvSpPr txBox="1"/>
            <p:nvPr/>
          </p:nvSpPr>
          <p:spPr>
            <a:xfrm>
              <a:off x="6552363" y="2585884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6079893" y="3343019"/>
              <a:ext cx="840000" cy="840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6" name="Google Shape;406;p38"/>
            <p:cNvGrpSpPr/>
            <p:nvPr/>
          </p:nvGrpSpPr>
          <p:grpSpPr>
            <a:xfrm>
              <a:off x="6463900" y="3314262"/>
              <a:ext cx="70500" cy="907625"/>
              <a:chOff x="6463900" y="3354212"/>
              <a:chExt cx="70500" cy="907625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6463900" y="3354212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6463900" y="4191337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9" name="Google Shape;409;p38"/>
            <p:cNvGrpSpPr/>
            <p:nvPr/>
          </p:nvGrpSpPr>
          <p:grpSpPr>
            <a:xfrm rot="5400000">
              <a:off x="6463900" y="3314262"/>
              <a:ext cx="70500" cy="907625"/>
              <a:chOff x="6463900" y="3354212"/>
              <a:chExt cx="70500" cy="907625"/>
            </a:xfrm>
          </p:grpSpPr>
          <p:sp>
            <p:nvSpPr>
              <p:cNvPr id="410" name="Google Shape;410;p38"/>
              <p:cNvSpPr/>
              <p:nvPr/>
            </p:nvSpPr>
            <p:spPr>
              <a:xfrm>
                <a:off x="6463900" y="3354212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6463900" y="4191337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2" name="Google Shape;412;p38"/>
            <p:cNvSpPr txBox="1"/>
            <p:nvPr/>
          </p:nvSpPr>
          <p:spPr>
            <a:xfrm>
              <a:off x="6216500" y="3622050"/>
              <a:ext cx="572400" cy="29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Server Cluster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13" name="Google Shape;413;p38"/>
          <p:cNvSpPr txBox="1"/>
          <p:nvPr/>
        </p:nvSpPr>
        <p:spPr>
          <a:xfrm>
            <a:off x="4452190" y="3397175"/>
            <a:ext cx="773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 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4" name="Google Shape;414;p38"/>
          <p:cNvGrpSpPr/>
          <p:nvPr/>
        </p:nvGrpSpPr>
        <p:grpSpPr>
          <a:xfrm rot="-5400000">
            <a:off x="4213575" y="3057191"/>
            <a:ext cx="917254" cy="1141809"/>
            <a:chOff x="7191700" y="3704903"/>
            <a:chExt cx="998100" cy="730057"/>
          </a:xfrm>
        </p:grpSpPr>
        <p:grpSp>
          <p:nvGrpSpPr>
            <p:cNvPr id="415" name="Google Shape;415;p38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16" name="Google Shape;416;p38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17" name="Google Shape;417;p38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8" name="Google Shape;418;p38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19" name="Google Shape;419;p38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20" name="Google Shape;420;p38"/>
            <p:cNvCxnSpPr/>
            <p:nvPr/>
          </p:nvCxnSpPr>
          <p:spPr>
            <a:xfrm rot="5400000">
              <a:off x="7438063" y="4178764"/>
              <a:ext cx="505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21" name="Google Shape;421;p38"/>
            <p:cNvSpPr/>
            <p:nvPr/>
          </p:nvSpPr>
          <p:spPr>
            <a:xfrm flipH="1" rot="10800000">
              <a:off x="7655291" y="4381860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2" name="Google Shape;422;p38"/>
          <p:cNvPicPr preferRelativeResize="0"/>
          <p:nvPr/>
        </p:nvPicPr>
        <p:blipFill rotWithShape="1">
          <a:blip r:embed="rId5">
            <a:alphaModFix/>
          </a:blip>
          <a:srcRect b="15587" l="0" r="0" t="15594"/>
          <a:stretch/>
        </p:blipFill>
        <p:spPr>
          <a:xfrm>
            <a:off x="3310358" y="2866461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8"/>
          <p:cNvPicPr preferRelativeResize="0"/>
          <p:nvPr/>
        </p:nvPicPr>
        <p:blipFill rotWithShape="1">
          <a:blip r:embed="rId6">
            <a:alphaModFix/>
          </a:blip>
          <a:srcRect b="15594" l="0" r="0" t="15587"/>
          <a:stretch/>
        </p:blipFill>
        <p:spPr>
          <a:xfrm>
            <a:off x="3310376" y="3769354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9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Key features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0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0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7" name="Google Shape;437;p40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438" name="Google Shape;438;p40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39" name="Google Shape;439;p40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0" name="Google Shape;440;p40"/>
          <p:cNvGrpSpPr/>
          <p:nvPr/>
        </p:nvGrpSpPr>
        <p:grpSpPr>
          <a:xfrm>
            <a:off x="1008291" y="1466231"/>
            <a:ext cx="2062200" cy="836036"/>
            <a:chOff x="1164086" y="1404311"/>
            <a:chExt cx="2062200" cy="836036"/>
          </a:xfrm>
        </p:grpSpPr>
        <p:sp>
          <p:nvSpPr>
            <p:cNvPr id="441" name="Google Shape;441;p40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File/ Folder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2" name="Google Shape;442;p40"/>
            <p:cNvSpPr txBox="1"/>
            <p:nvPr/>
          </p:nvSpPr>
          <p:spPr>
            <a:xfrm>
              <a:off x="1168841" y="1648746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Backup individual files and folders of Windows, Mac laptops/ desktops of the users.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3" name="Google Shape;443;p40"/>
          <p:cNvGrpSpPr/>
          <p:nvPr/>
        </p:nvGrpSpPr>
        <p:grpSpPr>
          <a:xfrm>
            <a:off x="4017200" y="2797974"/>
            <a:ext cx="2062200" cy="862287"/>
            <a:chOff x="1164086" y="1404311"/>
            <a:chExt cx="2062200" cy="861598"/>
          </a:xfrm>
        </p:grpSpPr>
        <p:sp>
          <p:nvSpPr>
            <p:cNvPr id="444" name="Google Shape;444;p40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System State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5" name="Google Shape;445;p40"/>
            <p:cNvSpPr txBox="1"/>
            <p:nvPr/>
          </p:nvSpPr>
          <p:spPr>
            <a:xfrm>
              <a:off x="1168836" y="1737908"/>
              <a:ext cx="18867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Backup critical system-related components including Boot files, COM+ Class Registration database, SYSVOL directory, etc.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6" name="Google Shape;446;p40"/>
          <p:cNvGrpSpPr/>
          <p:nvPr/>
        </p:nvGrpSpPr>
        <p:grpSpPr>
          <a:xfrm>
            <a:off x="1015038" y="2794882"/>
            <a:ext cx="1886700" cy="953288"/>
            <a:chOff x="1164091" y="1384724"/>
            <a:chExt cx="1886700" cy="953288"/>
          </a:xfrm>
        </p:grpSpPr>
        <p:sp>
          <p:nvSpPr>
            <p:cNvPr id="447" name="Google Shape;447;p40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Registry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40"/>
            <p:cNvSpPr txBox="1"/>
            <p:nvPr/>
          </p:nvSpPr>
          <p:spPr>
            <a:xfrm>
              <a:off x="1168452" y="1633911"/>
              <a:ext cx="18822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Using the Volume Shadow-copy Service of Microsoft, Vembu supports backup of Windows Registry settings including the user profiles.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9" name="Google Shape;449;p40"/>
          <p:cNvGrpSpPr/>
          <p:nvPr/>
        </p:nvGrpSpPr>
        <p:grpSpPr>
          <a:xfrm>
            <a:off x="6993519" y="2797011"/>
            <a:ext cx="1886700" cy="891589"/>
            <a:chOff x="1164091" y="1391251"/>
            <a:chExt cx="1886700" cy="891589"/>
          </a:xfrm>
        </p:grpSpPr>
        <p:sp>
          <p:nvSpPr>
            <p:cNvPr id="450" name="Google Shape;450;p40"/>
            <p:cNvSpPr txBox="1"/>
            <p:nvPr/>
          </p:nvSpPr>
          <p:spPr>
            <a:xfrm>
              <a:off x="1164091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Seed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40"/>
            <p:cNvSpPr txBox="1"/>
            <p:nvPr/>
          </p:nvSpPr>
          <p:spPr>
            <a:xfrm>
              <a:off x="1168447" y="1636640"/>
              <a:ext cx="1882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Transfer the full backup data from the client to the remote backup server through any secondary medium such as an external hard drive or a flash drive.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sp>
          <p:nvSpPr>
            <p:cNvPr id="453" name="Google Shape;453;p40"/>
            <p:cNvSpPr/>
            <p:nvPr/>
          </p:nvSpPr>
          <p:spPr>
            <a:xfrm>
              <a:off x="460869" y="207140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54" name="Google Shape;454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288918" y="1426511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" name="Google Shape;455;p40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Backup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for Endpoints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456" name="Google Shape;456;p40"/>
          <p:cNvGrpSpPr/>
          <p:nvPr/>
        </p:nvGrpSpPr>
        <p:grpSpPr>
          <a:xfrm>
            <a:off x="4021595" y="1464607"/>
            <a:ext cx="2062200" cy="842554"/>
            <a:chOff x="1164086" y="1384729"/>
            <a:chExt cx="2062200" cy="842554"/>
          </a:xfrm>
        </p:grpSpPr>
        <p:sp>
          <p:nvSpPr>
            <p:cNvPr id="457" name="Google Shape;457;p40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Mapped Network Drive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8" name="Google Shape;458;p40"/>
            <p:cNvSpPr txBox="1"/>
            <p:nvPr/>
          </p:nvSpPr>
          <p:spPr>
            <a:xfrm>
              <a:off x="1168841" y="1635683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Ensure Continuous Data Protection to your NAS, SAN devices by backing up the business-critical files/ folders.</a:t>
              </a:r>
              <a:endPara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9" name="Google Shape;459;p40"/>
          <p:cNvGrpSpPr/>
          <p:nvPr/>
        </p:nvGrpSpPr>
        <p:grpSpPr>
          <a:xfrm>
            <a:off x="6996457" y="1466824"/>
            <a:ext cx="2062200" cy="764042"/>
            <a:chOff x="1164086" y="1404311"/>
            <a:chExt cx="2062200" cy="764042"/>
          </a:xfrm>
        </p:grpSpPr>
        <p:sp>
          <p:nvSpPr>
            <p:cNvPr id="460" name="Google Shape;460;p40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Open FIle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40"/>
            <p:cNvSpPr txBox="1"/>
            <p:nvPr/>
          </p:nvSpPr>
          <p:spPr>
            <a:xfrm>
              <a:off x="1168852" y="1697653"/>
              <a:ext cx="1886700" cy="4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supports the backup of files/folders that are open in the target machines.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62" name="Google Shape;46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638" y="1526290"/>
            <a:ext cx="548639" cy="548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0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pic>
          <p:nvPicPr>
            <p:cNvPr id="464" name="Google Shape;464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3297834" y="2758256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40"/>
            <p:cNvSpPr/>
            <p:nvPr/>
          </p:nvSpPr>
          <p:spPr>
            <a:xfrm>
              <a:off x="3469784" y="3403150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6" name="Google Shape;466;p40"/>
          <p:cNvGrpSpPr/>
          <p:nvPr/>
        </p:nvGrpSpPr>
        <p:grpSpPr>
          <a:xfrm>
            <a:off x="6267613" y="2757296"/>
            <a:ext cx="781700" cy="757050"/>
            <a:chOff x="493975" y="1341330"/>
            <a:chExt cx="781700" cy="757050"/>
          </a:xfrm>
        </p:grpSpPr>
        <p:pic>
          <p:nvPicPr>
            <p:cNvPr id="467" name="Google Shape;467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9" name="Google Shape;469;p40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470" name="Google Shape;470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" name="Google Shape;472;p40"/>
          <p:cNvGrpSpPr/>
          <p:nvPr/>
        </p:nvGrpSpPr>
        <p:grpSpPr>
          <a:xfrm>
            <a:off x="289133" y="2761695"/>
            <a:ext cx="781700" cy="757050"/>
            <a:chOff x="493975" y="1341330"/>
            <a:chExt cx="781700" cy="757050"/>
          </a:xfrm>
        </p:grpSpPr>
        <p:pic>
          <p:nvPicPr>
            <p:cNvPr id="473" name="Google Shape;473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5" name="Google Shape;475;p40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476" name="Google Shape;476;p40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40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8" name="Google Shape;478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1625" y="2852651"/>
            <a:ext cx="548623" cy="54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90947" y="1506595"/>
            <a:ext cx="611948" cy="61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08162" y="1530062"/>
            <a:ext cx="548623" cy="54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0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88650" y="2828300"/>
            <a:ext cx="622024" cy="6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3924" y="2821400"/>
            <a:ext cx="622024" cy="62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1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1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0" name="Google Shape;490;p41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491" name="Google Shape;491;p41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92" name="Google Shape;492;p41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3" name="Google Shape;493;p41"/>
          <p:cNvGrpSpPr/>
          <p:nvPr/>
        </p:nvGrpSpPr>
        <p:grpSpPr>
          <a:xfrm>
            <a:off x="1010755" y="1464602"/>
            <a:ext cx="1886700" cy="840796"/>
            <a:chOff x="1157564" y="1384724"/>
            <a:chExt cx="1886700" cy="840796"/>
          </a:xfrm>
        </p:grpSpPr>
        <p:sp>
          <p:nvSpPr>
            <p:cNvPr id="494" name="Google Shape;494;p41"/>
            <p:cNvSpPr txBox="1"/>
            <p:nvPr/>
          </p:nvSpPr>
          <p:spPr>
            <a:xfrm>
              <a:off x="1157564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Continuous Data Protection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5" name="Google Shape;495;p41"/>
            <p:cNvSpPr txBox="1"/>
            <p:nvPr/>
          </p:nvSpPr>
          <p:spPr>
            <a:xfrm>
              <a:off x="1161921" y="1633920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Ensures lesser downtime, as the backups are taken </a:t>
              </a: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without</a:t>
              </a: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 compromising even a single minute of data change.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6" name="Google Shape;496;p41"/>
          <p:cNvGrpSpPr/>
          <p:nvPr/>
        </p:nvGrpSpPr>
        <p:grpSpPr>
          <a:xfrm>
            <a:off x="1010755" y="2808972"/>
            <a:ext cx="1886700" cy="887304"/>
            <a:chOff x="1164091" y="1404305"/>
            <a:chExt cx="1886700" cy="887304"/>
          </a:xfrm>
        </p:grpSpPr>
        <p:sp>
          <p:nvSpPr>
            <p:cNvPr id="497" name="Google Shape;497;p41"/>
            <p:cNvSpPr txBox="1"/>
            <p:nvPr/>
          </p:nvSpPr>
          <p:spPr>
            <a:xfrm>
              <a:off x="1164091" y="1404305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Restore Anywhere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41"/>
            <p:cNvSpPr txBox="1"/>
            <p:nvPr/>
          </p:nvSpPr>
          <p:spPr>
            <a:xfrm>
              <a:off x="1168461" y="1607910"/>
              <a:ext cx="1882200" cy="68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Instantly restore the entire backup files/folders to the original location or an alternate location.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9" name="Google Shape;499;p41"/>
          <p:cNvGrpSpPr/>
          <p:nvPr/>
        </p:nvGrpSpPr>
        <p:grpSpPr>
          <a:xfrm>
            <a:off x="4020650" y="2797016"/>
            <a:ext cx="2062200" cy="911295"/>
            <a:chOff x="1164086" y="1391256"/>
            <a:chExt cx="2062200" cy="911295"/>
          </a:xfrm>
        </p:grpSpPr>
        <p:sp>
          <p:nvSpPr>
            <p:cNvPr id="500" name="Google Shape;500;p41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Schedule Window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41"/>
            <p:cNvSpPr txBox="1"/>
            <p:nvPr/>
          </p:nvSpPr>
          <p:spPr>
            <a:xfrm>
              <a:off x="1168836" y="1647651"/>
              <a:ext cx="18867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Set the time frame to suspend your backups for a certain period, once the schedule limit ends, the backups will resume automatically.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2" name="Google Shape;502;p41"/>
          <p:cNvGrpSpPr/>
          <p:nvPr/>
        </p:nvGrpSpPr>
        <p:grpSpPr>
          <a:xfrm>
            <a:off x="6995650" y="2794838"/>
            <a:ext cx="2062200" cy="830593"/>
            <a:chOff x="1164086" y="1384729"/>
            <a:chExt cx="2062200" cy="830593"/>
          </a:xfrm>
        </p:grpSpPr>
        <p:sp>
          <p:nvSpPr>
            <p:cNvPr id="503" name="Google Shape;503;p41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Email Notification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41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Enable email notifications to get alerts on the actual status of the configured backups (like success, failure, missed).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5" name="Google Shape;505;p41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sp>
          <p:nvSpPr>
            <p:cNvPr id="506" name="Google Shape;506;p41"/>
            <p:cNvSpPr/>
            <p:nvPr/>
          </p:nvSpPr>
          <p:spPr>
            <a:xfrm>
              <a:off x="460869" y="207140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7" name="Google Shape;507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288918" y="1426511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41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Important 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for Endpoints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09" name="Google Shape;509;p41"/>
          <p:cNvGrpSpPr/>
          <p:nvPr/>
        </p:nvGrpSpPr>
        <p:grpSpPr>
          <a:xfrm>
            <a:off x="6993519" y="1464544"/>
            <a:ext cx="1886700" cy="960807"/>
            <a:chOff x="1164091" y="1384724"/>
            <a:chExt cx="1886700" cy="960807"/>
          </a:xfrm>
        </p:grpSpPr>
        <p:sp>
          <p:nvSpPr>
            <p:cNvPr id="510" name="Google Shape;510;p41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Deleted File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1" name="Google Shape;511;p41"/>
            <p:cNvSpPr txBox="1"/>
            <p:nvPr/>
          </p:nvSpPr>
          <p:spPr>
            <a:xfrm>
              <a:off x="1168447" y="1588330"/>
              <a:ext cx="18822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Retain any number of deleted files/folders based on its version count or the number of versions created within a time frame.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2" name="Google Shape;512;p41"/>
          <p:cNvGrpSpPr/>
          <p:nvPr/>
        </p:nvGrpSpPr>
        <p:grpSpPr>
          <a:xfrm>
            <a:off x="4021595" y="1464607"/>
            <a:ext cx="2062200" cy="830593"/>
            <a:chOff x="1164086" y="1384729"/>
            <a:chExt cx="2062200" cy="830593"/>
          </a:xfrm>
        </p:grpSpPr>
        <p:sp>
          <p:nvSpPr>
            <p:cNvPr id="513" name="Google Shape;513;p41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Time &amp; Version Based 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41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Retain any number of backup versions with Version-based and Time-based retention options.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5" name="Google Shape;515;p41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pic>
          <p:nvPicPr>
            <p:cNvPr id="516" name="Google Shape;516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3297834" y="2758256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41"/>
            <p:cNvSpPr/>
            <p:nvPr/>
          </p:nvSpPr>
          <p:spPr>
            <a:xfrm>
              <a:off x="3469784" y="3403150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8" name="Google Shape;518;p41"/>
          <p:cNvGrpSpPr/>
          <p:nvPr/>
        </p:nvGrpSpPr>
        <p:grpSpPr>
          <a:xfrm>
            <a:off x="6267613" y="2757296"/>
            <a:ext cx="781700" cy="757050"/>
            <a:chOff x="493975" y="1341330"/>
            <a:chExt cx="781700" cy="757050"/>
          </a:xfrm>
        </p:grpSpPr>
        <p:pic>
          <p:nvPicPr>
            <p:cNvPr id="519" name="Google Shape;519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1" name="Google Shape;521;p41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522" name="Google Shape;522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4" name="Google Shape;524;p41"/>
          <p:cNvGrpSpPr/>
          <p:nvPr/>
        </p:nvGrpSpPr>
        <p:grpSpPr>
          <a:xfrm>
            <a:off x="289133" y="2761695"/>
            <a:ext cx="781700" cy="757050"/>
            <a:chOff x="493975" y="1341330"/>
            <a:chExt cx="781700" cy="757050"/>
          </a:xfrm>
        </p:grpSpPr>
        <p:pic>
          <p:nvPicPr>
            <p:cNvPr id="525" name="Google Shape;525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7" name="Google Shape;527;p41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528" name="Google Shape;528;p41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41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0" name="Google Shape;53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638" y="1526290"/>
            <a:ext cx="548639" cy="54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4925" y="2815948"/>
            <a:ext cx="622024" cy="62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90947" y="1506595"/>
            <a:ext cx="611948" cy="61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08162" y="1530062"/>
            <a:ext cx="548623" cy="54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1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88650" y="2828300"/>
            <a:ext cx="622024" cy="6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3924" y="2821400"/>
            <a:ext cx="622024" cy="62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2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2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42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44" name="Google Shape;544;p42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45" name="Google Shape;545;p42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6" name="Google Shape;546;p42"/>
          <p:cNvGrpSpPr/>
          <p:nvPr/>
        </p:nvGrpSpPr>
        <p:grpSpPr>
          <a:xfrm>
            <a:off x="6996767" y="2796979"/>
            <a:ext cx="1886700" cy="912234"/>
            <a:chOff x="1170618" y="1391251"/>
            <a:chExt cx="1886700" cy="912234"/>
          </a:xfrm>
        </p:grpSpPr>
        <p:sp>
          <p:nvSpPr>
            <p:cNvPr id="547" name="Google Shape;547;p42"/>
            <p:cNvSpPr txBox="1"/>
            <p:nvPr/>
          </p:nvSpPr>
          <p:spPr>
            <a:xfrm>
              <a:off x="1170618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Reporting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8" name="Google Shape;548;p42"/>
            <p:cNvSpPr txBox="1"/>
            <p:nvPr/>
          </p:nvSpPr>
          <p:spPr>
            <a:xfrm>
              <a:off x="1174975" y="1711885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Users can manage all their backups with Backup Status Reports, Restore Reports, etc...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9" name="Google Shape;549;p42"/>
          <p:cNvGrpSpPr/>
          <p:nvPr/>
        </p:nvGrpSpPr>
        <p:grpSpPr>
          <a:xfrm>
            <a:off x="1008325" y="1465702"/>
            <a:ext cx="2062200" cy="840798"/>
            <a:chOff x="1164086" y="1391256"/>
            <a:chExt cx="2062200" cy="840798"/>
          </a:xfrm>
        </p:grpSpPr>
        <p:sp>
          <p:nvSpPr>
            <p:cNvPr id="550" name="Google Shape;550;p42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Efficient Storage Management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1" name="Google Shape;551;p42"/>
            <p:cNvSpPr txBox="1"/>
            <p:nvPr/>
          </p:nvSpPr>
          <p:spPr>
            <a:xfrm>
              <a:off x="1168841" y="1640454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BDR Backup Server utilizes VembuHIVE™ file system to effectively manage storage repositories..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2" name="Google Shape;552;p42"/>
          <p:cNvGrpSpPr/>
          <p:nvPr/>
        </p:nvGrpSpPr>
        <p:grpSpPr>
          <a:xfrm>
            <a:off x="4022154" y="1467662"/>
            <a:ext cx="2062200" cy="836036"/>
            <a:chOff x="1164086" y="1391256"/>
            <a:chExt cx="2062200" cy="836036"/>
          </a:xfrm>
        </p:grpSpPr>
        <p:sp>
          <p:nvSpPr>
            <p:cNvPr id="553" name="Google Shape;553;p42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Compression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4" name="Google Shape;554;p42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Built-in compression and deduplication to reduce the storage space with the ability to scale as &amp; when required.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5" name="Google Shape;555;p42"/>
          <p:cNvGrpSpPr/>
          <p:nvPr/>
        </p:nvGrpSpPr>
        <p:grpSpPr>
          <a:xfrm>
            <a:off x="6992077" y="1465962"/>
            <a:ext cx="2062200" cy="845236"/>
            <a:chOff x="1164086" y="1404311"/>
            <a:chExt cx="2062200" cy="845236"/>
          </a:xfrm>
        </p:grpSpPr>
        <p:sp>
          <p:nvSpPr>
            <p:cNvPr id="556" name="Google Shape;556;p42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End-to-End Encryption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7" name="Google Shape;557;p42"/>
            <p:cNvSpPr txBox="1"/>
            <p:nvPr/>
          </p:nvSpPr>
          <p:spPr>
            <a:xfrm>
              <a:off x="1168852" y="1637847"/>
              <a:ext cx="18867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The backup data is encrypted using the AES-256 bit algorithm to protect the data both in flight and at rest.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8" name="Google Shape;558;p42"/>
          <p:cNvGrpSpPr/>
          <p:nvPr/>
        </p:nvGrpSpPr>
        <p:grpSpPr>
          <a:xfrm>
            <a:off x="4021550" y="2799150"/>
            <a:ext cx="2062200" cy="912250"/>
            <a:chOff x="1164086" y="1388597"/>
            <a:chExt cx="2062200" cy="1219423"/>
          </a:xfrm>
        </p:grpSpPr>
        <p:sp>
          <p:nvSpPr>
            <p:cNvPr id="559" name="Google Shape;559;p42"/>
            <p:cNvSpPr txBox="1"/>
            <p:nvPr/>
          </p:nvSpPr>
          <p:spPr>
            <a:xfrm>
              <a:off x="1164086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Where it left off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0" name="Google Shape;560;p42"/>
            <p:cNvSpPr txBox="1"/>
            <p:nvPr/>
          </p:nvSpPr>
          <p:spPr>
            <a:xfrm>
              <a:off x="1168836" y="1760520"/>
              <a:ext cx="1886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Even if there is a  network failure or other interruptions during backup,  the backup will automatically restart from where it left off during the previous schedule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61" name="Google Shape;561;p42"/>
          <p:cNvGrpSpPr/>
          <p:nvPr/>
        </p:nvGrpSpPr>
        <p:grpSpPr>
          <a:xfrm>
            <a:off x="1006399" y="2800304"/>
            <a:ext cx="2062200" cy="789730"/>
            <a:chOff x="1157558" y="1388597"/>
            <a:chExt cx="2062200" cy="950566"/>
          </a:xfrm>
        </p:grpSpPr>
        <p:sp>
          <p:nvSpPr>
            <p:cNvPr id="562" name="Google Shape;562;p42"/>
            <p:cNvSpPr txBox="1"/>
            <p:nvPr/>
          </p:nvSpPr>
          <p:spPr>
            <a:xfrm>
              <a:off x="1157558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Drive Rotation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3" name="Google Shape;563;p42"/>
            <p:cNvSpPr txBox="1"/>
            <p:nvPr/>
          </p:nvSpPr>
          <p:spPr>
            <a:xfrm>
              <a:off x="1162308" y="1758063"/>
              <a:ext cx="18867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It helps you to use multiple external hard drives to store the backup data and swap them on a regular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64" name="Google Shape;564;p42"/>
          <p:cNvGrpSpPr/>
          <p:nvPr/>
        </p:nvGrpSpPr>
        <p:grpSpPr>
          <a:xfrm>
            <a:off x="6267613" y="2757296"/>
            <a:ext cx="781700" cy="757050"/>
            <a:chOff x="493975" y="1341330"/>
            <a:chExt cx="781700" cy="757050"/>
          </a:xfrm>
        </p:grpSpPr>
        <p:pic>
          <p:nvPicPr>
            <p:cNvPr id="565" name="Google Shape;565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6" name="Google Shape;566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2556" y="2818319"/>
            <a:ext cx="622025" cy="62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42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569" name="Google Shape;569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1" name="Google Shape;57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0947" y="1506595"/>
            <a:ext cx="611950" cy="61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" name="Google Shape;572;p42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573" name="Google Shape;573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5" name="Google Shape;575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76662" y="1498559"/>
            <a:ext cx="611625" cy="61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p42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pic>
          <p:nvPicPr>
            <p:cNvPr id="577" name="Google Shape;577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3297834" y="2758256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42"/>
            <p:cNvSpPr/>
            <p:nvPr/>
          </p:nvSpPr>
          <p:spPr>
            <a:xfrm>
              <a:off x="3469784" y="3403150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9" name="Google Shape;579;p4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35434" y="2975087"/>
            <a:ext cx="328450" cy="328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0" name="Google Shape;580;p42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sp>
          <p:nvSpPr>
            <p:cNvPr id="581" name="Google Shape;581;p42"/>
            <p:cNvSpPr/>
            <p:nvPr/>
          </p:nvSpPr>
          <p:spPr>
            <a:xfrm>
              <a:off x="460869" y="207140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82" name="Google Shape;582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288918" y="1426511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3" name="Google Shape;583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3638" y="1526290"/>
            <a:ext cx="548638" cy="548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" name="Google Shape;584;p42"/>
          <p:cNvGrpSpPr/>
          <p:nvPr/>
        </p:nvGrpSpPr>
        <p:grpSpPr>
          <a:xfrm>
            <a:off x="289133" y="2761695"/>
            <a:ext cx="781700" cy="757050"/>
            <a:chOff x="493975" y="1341330"/>
            <a:chExt cx="781700" cy="757050"/>
          </a:xfrm>
        </p:grpSpPr>
        <p:pic>
          <p:nvPicPr>
            <p:cNvPr id="585" name="Google Shape;585;p42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Google Shape;586;p42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7" name="Google Shape;587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5554" y="2943013"/>
            <a:ext cx="378800" cy="3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2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Other 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Endpoints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3"/>
          <p:cNvSpPr txBox="1"/>
          <p:nvPr/>
        </p:nvSpPr>
        <p:spPr>
          <a:xfrm>
            <a:off x="1469025" y="2036700"/>
            <a:ext cx="62061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Disaster Recovery Scenarios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39976" l="27961" r="27956" t="34133"/>
          <a:stretch/>
        </p:blipFill>
        <p:spPr>
          <a:xfrm>
            <a:off x="866089" y="2085587"/>
            <a:ext cx="2548450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/>
          <p:nvPr/>
        </p:nvSpPr>
        <p:spPr>
          <a:xfrm>
            <a:off x="4410175" y="128700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000225" y="2160744"/>
            <a:ext cx="4087875" cy="822963"/>
            <a:chOff x="4000225" y="2151400"/>
            <a:chExt cx="4087875" cy="822963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225" y="2151400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4953100" y="2380031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Countries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4000225" y="3251307"/>
            <a:ext cx="4087875" cy="822963"/>
            <a:chOff x="4000225" y="3318163"/>
            <a:chExt cx="4087875" cy="822963"/>
          </a:xfrm>
        </p:grpSpPr>
        <p:pic>
          <p:nvPicPr>
            <p:cNvPr id="113" name="Google Shape;11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0225" y="3318163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6"/>
            <p:cNvSpPr txBox="1"/>
            <p:nvPr/>
          </p:nvSpPr>
          <p:spPr>
            <a:xfrm>
              <a:off x="4953100" y="3546794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60,000+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Businesses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3953173" y="1026010"/>
            <a:ext cx="4134927" cy="911300"/>
            <a:chOff x="3953173" y="1026010"/>
            <a:chExt cx="4134927" cy="911300"/>
          </a:xfrm>
        </p:grpSpPr>
        <p:sp>
          <p:nvSpPr>
            <p:cNvPr id="116" name="Google Shape;116;p26"/>
            <p:cNvSpPr txBox="1"/>
            <p:nvPr/>
          </p:nvSpPr>
          <p:spPr>
            <a:xfrm>
              <a:off x="4953100" y="1298810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15+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Years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7" name="Google Shape;117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53173" y="1026010"/>
              <a:ext cx="911300" cy="91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44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600" name="Google Shape;60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1" name="Google Shape;601;p44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2" name="Google Shape;602;p44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603" name="Google Shape;603;p44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44"/>
          <p:cNvSpPr txBox="1"/>
          <p:nvPr/>
        </p:nvSpPr>
        <p:spPr>
          <a:xfrm>
            <a:off x="3222525" y="84934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the business-critical files/folders from the backed up data either from the Vembu BDR Client or from the BDR Backup Server.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05" name="Google Shape;605;p44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606" name="Google Shape;606;p44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07" name="Google Shape;607;p44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608" name="Google Shape;608;p44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9" name="Google Shape;609;p44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Granular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0" name="Google Shape;610;p44"/>
          <p:cNvSpPr txBox="1"/>
          <p:nvPr/>
        </p:nvSpPr>
        <p:spPr>
          <a:xfrm>
            <a:off x="4572900" y="2870722"/>
            <a:ext cx="1359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1" name="Google Shape;611;p44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994999" y="2345424"/>
            <a:ext cx="515702" cy="429087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4"/>
          <p:cNvSpPr txBox="1"/>
          <p:nvPr/>
        </p:nvSpPr>
        <p:spPr>
          <a:xfrm>
            <a:off x="5766702" y="2419742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13" name="Google Shape;613;p44"/>
          <p:cNvGrpSpPr/>
          <p:nvPr/>
        </p:nvGrpSpPr>
        <p:grpSpPr>
          <a:xfrm rot="-5400000">
            <a:off x="5938680" y="2228888"/>
            <a:ext cx="66444" cy="768102"/>
            <a:chOff x="7655291" y="3797682"/>
            <a:chExt cx="72300" cy="491114"/>
          </a:xfrm>
        </p:grpSpPr>
        <p:cxnSp>
          <p:nvCxnSpPr>
            <p:cNvPr id="614" name="Google Shape;614;p44"/>
            <p:cNvCxnSpPr/>
            <p:nvPr/>
          </p:nvCxnSpPr>
          <p:spPr>
            <a:xfrm rot="5400000">
              <a:off x="7446699" y="4041732"/>
              <a:ext cx="488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615" name="Google Shape;615;p44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16" name="Google Shape;616;p44"/>
          <p:cNvCxnSpPr/>
          <p:nvPr/>
        </p:nvCxnSpPr>
        <p:spPr>
          <a:xfrm>
            <a:off x="4582069" y="2613577"/>
            <a:ext cx="3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617" name="Google Shape;617;p44"/>
          <p:cNvGrpSpPr/>
          <p:nvPr/>
        </p:nvGrpSpPr>
        <p:grpSpPr>
          <a:xfrm>
            <a:off x="6039225" y="2114811"/>
            <a:ext cx="1475400" cy="904710"/>
            <a:chOff x="6344025" y="3053134"/>
            <a:chExt cx="1475400" cy="904710"/>
          </a:xfrm>
        </p:grpSpPr>
        <p:pic>
          <p:nvPicPr>
            <p:cNvPr id="618" name="Google Shape;618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51875" y="3053134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44"/>
            <p:cNvSpPr txBox="1"/>
            <p:nvPr/>
          </p:nvSpPr>
          <p:spPr>
            <a:xfrm>
              <a:off x="6344025" y="3809045"/>
              <a:ext cx="1475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20" name="Google Shape;620;p44"/>
          <p:cNvSpPr txBox="1"/>
          <p:nvPr/>
        </p:nvSpPr>
        <p:spPr>
          <a:xfrm>
            <a:off x="7544648" y="2858220"/>
            <a:ext cx="1230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21" name="Google Shape;621;p44"/>
          <p:cNvGrpSpPr/>
          <p:nvPr/>
        </p:nvGrpSpPr>
        <p:grpSpPr>
          <a:xfrm>
            <a:off x="7671200" y="2260525"/>
            <a:ext cx="977458" cy="495661"/>
            <a:chOff x="6571575" y="2698325"/>
            <a:chExt cx="1132235" cy="551224"/>
          </a:xfrm>
        </p:grpSpPr>
        <p:pic>
          <p:nvPicPr>
            <p:cNvPr id="622" name="Google Shape;622;p44"/>
            <p:cNvPicPr preferRelativeResize="0"/>
            <p:nvPr/>
          </p:nvPicPr>
          <p:blipFill rotWithShape="1">
            <a:blip r:embed="rId6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44"/>
            <p:cNvPicPr preferRelativeResize="0"/>
            <p:nvPr/>
          </p:nvPicPr>
          <p:blipFill rotWithShape="1">
            <a:blip r:embed="rId7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4" name="Google Shape;624;p44"/>
          <p:cNvGrpSpPr/>
          <p:nvPr/>
        </p:nvGrpSpPr>
        <p:grpSpPr>
          <a:xfrm>
            <a:off x="7169087" y="2562432"/>
            <a:ext cx="421800" cy="66300"/>
            <a:chOff x="5849763" y="3039580"/>
            <a:chExt cx="421800" cy="66300"/>
          </a:xfrm>
        </p:grpSpPr>
        <p:cxnSp>
          <p:nvCxnSpPr>
            <p:cNvPr id="625" name="Google Shape;625;p44"/>
            <p:cNvCxnSpPr/>
            <p:nvPr/>
          </p:nvCxnSpPr>
          <p:spPr>
            <a:xfrm>
              <a:off x="5849763" y="3073300"/>
              <a:ext cx="421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626" name="Google Shape;626;p44"/>
            <p:cNvSpPr/>
            <p:nvPr/>
          </p:nvSpPr>
          <p:spPr>
            <a:xfrm flipH="1" rot="5400000">
              <a:off x="6196241" y="303118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27" name="Google Shape;627;p44"/>
          <p:cNvPicPr preferRelativeResize="0"/>
          <p:nvPr/>
        </p:nvPicPr>
        <p:blipFill rotWithShape="1">
          <a:blip r:embed="rId8">
            <a:alphaModFix/>
          </a:blip>
          <a:srcRect b="35470" l="16647" r="18095" t="35470"/>
          <a:stretch/>
        </p:blipFill>
        <p:spPr>
          <a:xfrm flipH="1">
            <a:off x="5660987" y="2603446"/>
            <a:ext cx="621831" cy="2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4"/>
          <p:cNvPicPr preferRelativeResize="0"/>
          <p:nvPr/>
        </p:nvPicPr>
        <p:blipFill rotWithShape="1">
          <a:blip r:embed="rId8">
            <a:alphaModFix/>
          </a:blip>
          <a:srcRect b="35470" l="16647" r="18095" t="35470"/>
          <a:stretch/>
        </p:blipFill>
        <p:spPr>
          <a:xfrm flipH="1" rot="-5400000">
            <a:off x="4943527" y="3182957"/>
            <a:ext cx="621831" cy="27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4"/>
          <p:cNvSpPr txBox="1"/>
          <p:nvPr/>
        </p:nvSpPr>
        <p:spPr>
          <a:xfrm>
            <a:off x="4649048" y="4165582"/>
            <a:ext cx="1230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30" name="Google Shape;630;p44"/>
          <p:cNvGrpSpPr/>
          <p:nvPr/>
        </p:nvGrpSpPr>
        <p:grpSpPr>
          <a:xfrm>
            <a:off x="4775600" y="3567886"/>
            <a:ext cx="977458" cy="495661"/>
            <a:chOff x="6571575" y="2698325"/>
            <a:chExt cx="1132235" cy="551224"/>
          </a:xfrm>
        </p:grpSpPr>
        <p:pic>
          <p:nvPicPr>
            <p:cNvPr id="631" name="Google Shape;631;p44"/>
            <p:cNvPicPr preferRelativeResize="0"/>
            <p:nvPr/>
          </p:nvPicPr>
          <p:blipFill rotWithShape="1">
            <a:blip r:embed="rId6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44"/>
            <p:cNvPicPr preferRelativeResize="0"/>
            <p:nvPr/>
          </p:nvPicPr>
          <p:blipFill rotWithShape="1">
            <a:blip r:embed="rId7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44"/>
          <p:cNvPicPr preferRelativeResize="0"/>
          <p:nvPr/>
        </p:nvPicPr>
        <p:blipFill rotWithShape="1">
          <a:blip r:embed="rId9">
            <a:alphaModFix/>
          </a:blip>
          <a:srcRect b="15587" l="0" r="0" t="15594"/>
          <a:stretch/>
        </p:blipFill>
        <p:spPr>
          <a:xfrm>
            <a:off x="3121175" y="2310047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4"/>
          <p:cNvPicPr preferRelativeResize="0"/>
          <p:nvPr/>
        </p:nvPicPr>
        <p:blipFill rotWithShape="1">
          <a:blip r:embed="rId10">
            <a:alphaModFix/>
          </a:blip>
          <a:srcRect b="15594" l="0" r="0" t="15587"/>
          <a:stretch/>
        </p:blipFill>
        <p:spPr>
          <a:xfrm>
            <a:off x="3697968" y="2310047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5"/>
          <p:cNvSpPr txBox="1"/>
          <p:nvPr/>
        </p:nvSpPr>
        <p:spPr>
          <a:xfrm>
            <a:off x="759600" y="2707369"/>
            <a:ext cx="76248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for Endpoints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Licensing Model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41" name="Google Shape;641;p45"/>
          <p:cNvPicPr preferRelativeResize="0"/>
          <p:nvPr/>
        </p:nvPicPr>
        <p:blipFill rotWithShape="1">
          <a:blip r:embed="rId4">
            <a:alphaModFix/>
          </a:blip>
          <a:srcRect b="5382" l="19686" r="17014" t="5347"/>
          <a:stretch/>
        </p:blipFill>
        <p:spPr>
          <a:xfrm>
            <a:off x="4201500" y="1577531"/>
            <a:ext cx="557000" cy="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7" name="Google Shape;647;p46"/>
          <p:cNvCxnSpPr/>
          <p:nvPr/>
        </p:nvCxnSpPr>
        <p:spPr>
          <a:xfrm>
            <a:off x="7460949" y="2145625"/>
            <a:ext cx="0" cy="1736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48" name="Google Shape;648;p46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6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0" name="Google Shape;650;p46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1" name="Google Shape;651;p46"/>
          <p:cNvGrpSpPr/>
          <p:nvPr/>
        </p:nvGrpSpPr>
        <p:grpSpPr>
          <a:xfrm>
            <a:off x="2134950" y="4468025"/>
            <a:ext cx="4874100" cy="37500"/>
            <a:chOff x="2134950" y="4239425"/>
            <a:chExt cx="4874100" cy="37500"/>
          </a:xfrm>
        </p:grpSpPr>
        <p:cxnSp>
          <p:nvCxnSpPr>
            <p:cNvPr id="652" name="Google Shape;652;p46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53" name="Google Shape;653;p46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4" name="Google Shape;654;p46"/>
          <p:cNvSpPr txBox="1"/>
          <p:nvPr/>
        </p:nvSpPr>
        <p:spPr>
          <a:xfrm>
            <a:off x="6025425" y="231722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5" name="Google Shape;655;p46"/>
          <p:cNvSpPr/>
          <p:nvPr/>
        </p:nvSpPr>
        <p:spPr>
          <a:xfrm>
            <a:off x="428025" y="1174800"/>
            <a:ext cx="5509500" cy="300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6"/>
          <p:cNvSpPr txBox="1"/>
          <p:nvPr/>
        </p:nvSpPr>
        <p:spPr>
          <a:xfrm>
            <a:off x="185050" y="152538"/>
            <a:ext cx="7626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Licensing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57" name="Google Shape;657;p46"/>
          <p:cNvSpPr txBox="1"/>
          <p:nvPr/>
        </p:nvSpPr>
        <p:spPr>
          <a:xfrm>
            <a:off x="552525" y="16172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offers licensing options at monthly &amp; yearly subscriptions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24/7 support and major/minor upgrades included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8" name="Google Shape;658;p46"/>
          <p:cNvSpPr txBox="1"/>
          <p:nvPr/>
        </p:nvSpPr>
        <p:spPr>
          <a:xfrm>
            <a:off x="7145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Subscription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9" name="Google Shape;659;p46"/>
          <p:cNvSpPr txBox="1"/>
          <p:nvPr/>
        </p:nvSpPr>
        <p:spPr>
          <a:xfrm>
            <a:off x="552525" y="29888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One time purchase with upgrades and support free for one year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After 1 year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AMC of 20% of license fee to be paid for continued support &amp; updates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0" name="Google Shape;660;p46"/>
          <p:cNvSpPr txBox="1"/>
          <p:nvPr/>
        </p:nvSpPr>
        <p:spPr>
          <a:xfrm>
            <a:off x="714550" y="26478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Perpetual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1" name="Google Shape;661;p46"/>
          <p:cNvSpPr txBox="1"/>
          <p:nvPr/>
        </p:nvSpPr>
        <p:spPr>
          <a:xfrm>
            <a:off x="6110275" y="1594224"/>
            <a:ext cx="22206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Free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Standard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2" name="Google Shape;662;p46"/>
          <p:cNvSpPr txBox="1"/>
          <p:nvPr/>
        </p:nvSpPr>
        <p:spPr>
          <a:xfrm>
            <a:off x="627230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Available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Editions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3" name="Google Shape;663;p46"/>
          <p:cNvCxnSpPr/>
          <p:nvPr/>
        </p:nvCxnSpPr>
        <p:spPr>
          <a:xfrm>
            <a:off x="770950" y="2416400"/>
            <a:ext cx="365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64" name="Google Shape;664;p46"/>
          <p:cNvSpPr txBox="1"/>
          <p:nvPr/>
        </p:nvSpPr>
        <p:spPr>
          <a:xfrm>
            <a:off x="6110275" y="2844875"/>
            <a:ext cx="2860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files &amp; folders for free upto 10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laptops/desktops of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Windows &amp; Mac without any feature restrictions.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5" name="Google Shape;665;p46"/>
          <p:cNvSpPr txBox="1"/>
          <p:nvPr/>
        </p:nvSpPr>
        <p:spPr>
          <a:xfrm>
            <a:off x="6272300" y="25716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Free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Endpoint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Backup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4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671" name="Google Shape;671;p47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672" name="Google Shape;672;p4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3" name="Google Shape;673;p47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4" name="Google Shape;674;p47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5" name="Google Shape;675;p4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676" name="Google Shape;676;p4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677" name="Google Shape;677;p4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8" name="Google Shape;678;p4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679" name="Google Shape;679;p47"/>
            <p:cNvSpPr txBox="1"/>
            <p:nvPr/>
          </p:nvSpPr>
          <p:spPr>
            <a:xfrm>
              <a:off x="480575" y="2357351"/>
              <a:ext cx="22404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Backup for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Endpoints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680" name="Google Shape;680;p47"/>
          <p:cNvGrpSpPr/>
          <p:nvPr/>
        </p:nvGrpSpPr>
        <p:grpSpPr>
          <a:xfrm>
            <a:off x="3258414" y="1762825"/>
            <a:ext cx="4063427" cy="1638174"/>
            <a:chOff x="3106014" y="1762825"/>
            <a:chExt cx="4063427" cy="1638174"/>
          </a:xfrm>
        </p:grpSpPr>
        <p:pic>
          <p:nvPicPr>
            <p:cNvPr id="681" name="Google Shape;681;p47"/>
            <p:cNvPicPr preferRelativeResize="0"/>
            <p:nvPr/>
          </p:nvPicPr>
          <p:blipFill rotWithShape="1">
            <a:blip r:embed="rId4">
              <a:alphaModFix/>
            </a:blip>
            <a:srcRect b="27221" l="751" r="30326" t="27212"/>
            <a:stretch/>
          </p:blipFill>
          <p:spPr>
            <a:xfrm>
              <a:off x="3135515" y="1762825"/>
              <a:ext cx="4033925" cy="16381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2" name="Google Shape;682;p47"/>
            <p:cNvGrpSpPr/>
            <p:nvPr/>
          </p:nvGrpSpPr>
          <p:grpSpPr>
            <a:xfrm>
              <a:off x="5787678" y="2351084"/>
              <a:ext cx="864300" cy="352430"/>
              <a:chOff x="7552239" y="2349503"/>
              <a:chExt cx="864300" cy="352430"/>
            </a:xfrm>
          </p:grpSpPr>
          <p:sp>
            <p:nvSpPr>
              <p:cNvPr id="683" name="Google Shape;683;p47"/>
              <p:cNvSpPr txBox="1"/>
              <p:nvPr/>
            </p:nvSpPr>
            <p:spPr>
              <a:xfrm>
                <a:off x="7691589" y="2349503"/>
                <a:ext cx="5856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lt1"/>
                    </a:solidFill>
                  </a:rPr>
                  <a:t>$15</a:t>
                </a:r>
                <a:endParaRPr b="1" sz="1150">
                  <a:solidFill>
                    <a:schemeClr val="lt1"/>
                  </a:solidFill>
                </a:endParaRPr>
              </a:p>
            </p:txBody>
          </p:sp>
          <p:sp>
            <p:nvSpPr>
              <p:cNvPr id="684" name="Google Shape;684;p47"/>
              <p:cNvSpPr txBox="1"/>
              <p:nvPr/>
            </p:nvSpPr>
            <p:spPr>
              <a:xfrm>
                <a:off x="7552239" y="2578933"/>
                <a:ext cx="8643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500"/>
                  <a:t>per Endpoint/ annum</a:t>
                </a:r>
                <a:endParaRPr b="1" i="1" sz="500"/>
              </a:p>
            </p:txBody>
          </p:sp>
        </p:grpSp>
        <p:sp>
          <p:nvSpPr>
            <p:cNvPr id="685" name="Google Shape;685;p47"/>
            <p:cNvSpPr txBox="1"/>
            <p:nvPr/>
          </p:nvSpPr>
          <p:spPr>
            <a:xfrm>
              <a:off x="5479578" y="1931800"/>
              <a:ext cx="14805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D7363A"/>
                  </a:solidFill>
                </a:rPr>
                <a:t>Endpoint</a:t>
              </a:r>
              <a:endParaRPr b="1" sz="900">
                <a:solidFill>
                  <a:schemeClr val="lt1"/>
                </a:solidFill>
              </a:endParaRPr>
            </a:p>
          </p:txBody>
        </p:sp>
        <p:grpSp>
          <p:nvGrpSpPr>
            <p:cNvPr id="686" name="Google Shape;686;p47"/>
            <p:cNvGrpSpPr/>
            <p:nvPr/>
          </p:nvGrpSpPr>
          <p:grpSpPr>
            <a:xfrm>
              <a:off x="5787678" y="2883625"/>
              <a:ext cx="864300" cy="346413"/>
              <a:chOff x="7552239" y="2886987"/>
              <a:chExt cx="864300" cy="346413"/>
            </a:xfrm>
          </p:grpSpPr>
          <p:sp>
            <p:nvSpPr>
              <p:cNvPr id="687" name="Google Shape;687;p47"/>
              <p:cNvSpPr txBox="1"/>
              <p:nvPr/>
            </p:nvSpPr>
            <p:spPr>
              <a:xfrm>
                <a:off x="7650599" y="2886987"/>
                <a:ext cx="7101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300">
                    <a:solidFill>
                      <a:schemeClr val="lt1"/>
                    </a:solidFill>
                  </a:rPr>
                  <a:t>$37.50</a:t>
                </a:r>
                <a:endParaRPr b="1" sz="1150">
                  <a:solidFill>
                    <a:schemeClr val="lt1"/>
                  </a:solidFill>
                </a:endParaRPr>
              </a:p>
            </p:txBody>
          </p:sp>
          <p:sp>
            <p:nvSpPr>
              <p:cNvPr id="688" name="Google Shape;688;p47"/>
              <p:cNvSpPr txBox="1"/>
              <p:nvPr/>
            </p:nvSpPr>
            <p:spPr>
              <a:xfrm>
                <a:off x="7552239" y="3110400"/>
                <a:ext cx="8643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" sz="500"/>
                  <a:t>per Endpoint</a:t>
                </a:r>
                <a:endParaRPr b="1" i="1" sz="500"/>
              </a:p>
            </p:txBody>
          </p:sp>
        </p:grpSp>
        <p:grpSp>
          <p:nvGrpSpPr>
            <p:cNvPr id="689" name="Google Shape;689;p47"/>
            <p:cNvGrpSpPr/>
            <p:nvPr/>
          </p:nvGrpSpPr>
          <p:grpSpPr>
            <a:xfrm>
              <a:off x="3106014" y="2339350"/>
              <a:ext cx="1789800" cy="375897"/>
              <a:chOff x="3106014" y="2339350"/>
              <a:chExt cx="1789800" cy="375897"/>
            </a:xfrm>
          </p:grpSpPr>
          <p:sp>
            <p:nvSpPr>
              <p:cNvPr id="690" name="Google Shape;690;p47"/>
              <p:cNvSpPr txBox="1"/>
              <p:nvPr/>
            </p:nvSpPr>
            <p:spPr>
              <a:xfrm>
                <a:off x="3106026" y="2339350"/>
                <a:ext cx="17634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1"/>
                    </a:solidFill>
                  </a:rPr>
                  <a:t>Subscription License</a:t>
                </a:r>
                <a:endParaRPr b="1" sz="750">
                  <a:solidFill>
                    <a:schemeClr val="lt1"/>
                  </a:solidFill>
                </a:endParaRPr>
              </a:p>
            </p:txBody>
          </p:sp>
          <p:sp>
            <p:nvSpPr>
              <p:cNvPr id="691" name="Google Shape;691;p47"/>
              <p:cNvSpPr txBox="1"/>
              <p:nvPr/>
            </p:nvSpPr>
            <p:spPr>
              <a:xfrm>
                <a:off x="3106014" y="2592247"/>
                <a:ext cx="17898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500"/>
                  <a:t>(Includes product updates, upgrades &amp; standard technical support until subscription period)</a:t>
                </a:r>
                <a:endParaRPr i="1" sz="500"/>
              </a:p>
            </p:txBody>
          </p:sp>
        </p:grpSp>
        <p:grpSp>
          <p:nvGrpSpPr>
            <p:cNvPr id="692" name="Google Shape;692;p47"/>
            <p:cNvGrpSpPr/>
            <p:nvPr/>
          </p:nvGrpSpPr>
          <p:grpSpPr>
            <a:xfrm>
              <a:off x="3106014" y="2882326"/>
              <a:ext cx="1588812" cy="349020"/>
              <a:chOff x="3106014" y="2880272"/>
              <a:chExt cx="1588812" cy="349020"/>
            </a:xfrm>
          </p:grpSpPr>
          <p:sp>
            <p:nvSpPr>
              <p:cNvPr id="693" name="Google Shape;693;p47"/>
              <p:cNvSpPr txBox="1"/>
              <p:nvPr/>
            </p:nvSpPr>
            <p:spPr>
              <a:xfrm>
                <a:off x="3106025" y="2880272"/>
                <a:ext cx="1588800" cy="23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chemeClr val="lt1"/>
                    </a:solidFill>
                  </a:rPr>
                  <a:t>Perpetual License</a:t>
                </a:r>
                <a:endParaRPr b="1" sz="750">
                  <a:solidFill>
                    <a:schemeClr val="lt1"/>
                  </a:solidFill>
                </a:endParaRPr>
              </a:p>
            </p:txBody>
          </p:sp>
          <p:sp>
            <p:nvSpPr>
              <p:cNvPr id="694" name="Google Shape;694;p47"/>
              <p:cNvSpPr txBox="1"/>
              <p:nvPr/>
            </p:nvSpPr>
            <p:spPr>
              <a:xfrm>
                <a:off x="3106014" y="3106292"/>
                <a:ext cx="1588800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" sz="500"/>
                  <a:t>(Free maintenance &amp; support for 1st year)</a:t>
                </a:r>
                <a:endParaRPr i="1" sz="500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0" name="Google Shape;700;p48"/>
          <p:cNvGrpSpPr/>
          <p:nvPr/>
        </p:nvGrpSpPr>
        <p:grpSpPr>
          <a:xfrm>
            <a:off x="2702853" y="1644931"/>
            <a:ext cx="3738300" cy="1853289"/>
            <a:chOff x="2593503" y="2390086"/>
            <a:chExt cx="3738300" cy="1853289"/>
          </a:xfrm>
        </p:grpSpPr>
        <p:sp>
          <p:nvSpPr>
            <p:cNvPr id="701" name="Google Shape;701;p48"/>
            <p:cNvSpPr txBox="1"/>
            <p:nvPr/>
          </p:nvSpPr>
          <p:spPr>
            <a:xfrm>
              <a:off x="2903102" y="3677875"/>
              <a:ext cx="31191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  <a:endParaRPr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vembu-sales@vembu.com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uFill>
                    <a:noFill/>
                  </a:uFill>
                  <a:latin typeface="Lato Light"/>
                  <a:ea typeface="Lato Light"/>
                  <a:cs typeface="Lato Light"/>
                  <a:sym typeface="Lato Light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vembu-support@vembu.com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2" name="Google Shape;702;p48"/>
            <p:cNvSpPr txBox="1"/>
            <p:nvPr/>
          </p:nvSpPr>
          <p:spPr>
            <a:xfrm>
              <a:off x="2593503" y="2390086"/>
              <a:ext cx="37383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Thank You</a:t>
              </a:r>
              <a:endParaRPr sz="36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03" name="Google Shape;703;p48"/>
            <p:cNvCxnSpPr/>
            <p:nvPr/>
          </p:nvCxnSpPr>
          <p:spPr>
            <a:xfrm>
              <a:off x="2608503" y="2964475"/>
              <a:ext cx="3708300" cy="0"/>
            </a:xfrm>
            <a:prstGeom prst="straightConnector1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04" name="Google Shape;704;p48"/>
            <p:cNvGrpSpPr/>
            <p:nvPr/>
          </p:nvGrpSpPr>
          <p:grpSpPr>
            <a:xfrm>
              <a:off x="2849007" y="3143905"/>
              <a:ext cx="3227290" cy="393600"/>
              <a:chOff x="2876984" y="3220105"/>
              <a:chExt cx="3227290" cy="393600"/>
            </a:xfrm>
          </p:grpSpPr>
          <p:sp>
            <p:nvSpPr>
              <p:cNvPr id="705" name="Google Shape;705;p48"/>
              <p:cNvSpPr txBox="1"/>
              <p:nvPr/>
            </p:nvSpPr>
            <p:spPr>
              <a:xfrm>
                <a:off x="2876984" y="3220105"/>
                <a:ext cx="1441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USA &amp; CANADA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+1-512-256-8699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706" name="Google Shape;706;p48"/>
              <p:cNvSpPr txBox="1"/>
              <p:nvPr/>
            </p:nvSpPr>
            <p:spPr>
              <a:xfrm>
                <a:off x="4622874" y="3220105"/>
                <a:ext cx="1481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UNITED KINGDOM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+44-203-793-8668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707" name="Google Shape;707;p48"/>
              <p:cNvCxnSpPr/>
              <p:nvPr/>
            </p:nvCxnSpPr>
            <p:spPr>
              <a:xfrm>
                <a:off x="4423925" y="3224305"/>
                <a:ext cx="0" cy="38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4410175" y="129175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200" y="1562650"/>
            <a:ext cx="4038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1066900" y="2141975"/>
            <a:ext cx="2733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Technology Partner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Product Overview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/>
        </p:nvSpPr>
        <p:spPr>
          <a:xfrm>
            <a:off x="1600" y="2586625"/>
            <a:ext cx="9144000" cy="25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/>
        </p:nvSpPr>
        <p:spPr>
          <a:xfrm>
            <a:off x="2690925" y="565200"/>
            <a:ext cx="37623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BDR Suite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75" y="1255613"/>
            <a:ext cx="9144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Vembu BDR Suite is a portfolio of products designed to backup multiple environments from</a:t>
            </a:r>
            <a:endParaRPr i="1"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virtual to physical to cloud while addressing diverse and advanced use cases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2" name="Google Shape;142;p29"/>
          <p:cNvCxnSpPr/>
          <p:nvPr/>
        </p:nvCxnSpPr>
        <p:spPr>
          <a:xfrm>
            <a:off x="2457525" y="1195975"/>
            <a:ext cx="4229100" cy="0"/>
          </a:xfrm>
          <a:prstGeom prst="straightConnector1">
            <a:avLst/>
          </a:prstGeom>
          <a:noFill/>
          <a:ln cap="flat" cmpd="sng" w="9525">
            <a:solidFill>
              <a:srgbClr val="FF6A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9"/>
          <p:cNvSpPr txBox="1"/>
          <p:nvPr/>
        </p:nvSpPr>
        <p:spPr>
          <a:xfrm>
            <a:off x="40636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VMware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15099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Hyper-V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3872393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9"/>
          <p:cNvSpPr txBox="1"/>
          <p:nvPr/>
        </p:nvSpPr>
        <p:spPr>
          <a:xfrm>
            <a:off x="5539355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AWS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7138817" y="3059300"/>
            <a:ext cx="164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" name="Google Shape;148;p29"/>
          <p:cNvGrpSpPr/>
          <p:nvPr/>
        </p:nvGrpSpPr>
        <p:grpSpPr>
          <a:xfrm>
            <a:off x="817603" y="2201120"/>
            <a:ext cx="802876" cy="799249"/>
            <a:chOff x="827970" y="2201120"/>
            <a:chExt cx="802876" cy="799249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827970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9"/>
            <p:cNvPicPr preferRelativeResize="0"/>
            <p:nvPr/>
          </p:nvPicPr>
          <p:blipFill rotWithShape="1">
            <a:blip r:embed="rId5">
              <a:alphaModFix/>
            </a:blip>
            <a:srcRect b="228" l="0" r="0" t="228"/>
            <a:stretch/>
          </p:blipFill>
          <p:spPr>
            <a:xfrm>
              <a:off x="903158" y="2275994"/>
              <a:ext cx="652500" cy="6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9"/>
          <p:cNvGrpSpPr/>
          <p:nvPr/>
        </p:nvGrpSpPr>
        <p:grpSpPr>
          <a:xfrm>
            <a:off x="4168381" y="2201120"/>
            <a:ext cx="802875" cy="799249"/>
            <a:chOff x="4170565" y="2201120"/>
            <a:chExt cx="802875" cy="799249"/>
          </a:xfrm>
        </p:grpSpPr>
        <p:pic>
          <p:nvPicPr>
            <p:cNvPr id="152" name="Google Shape;152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4170565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 rotWithShape="1">
            <a:blip r:embed="rId6">
              <a:alphaModFix/>
            </a:blip>
            <a:srcRect b="228" l="0" r="0" t="228"/>
            <a:stretch/>
          </p:blipFill>
          <p:spPr>
            <a:xfrm>
              <a:off x="4312768" y="2312627"/>
              <a:ext cx="542950" cy="5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29"/>
          <p:cNvGrpSpPr/>
          <p:nvPr/>
        </p:nvGrpSpPr>
        <p:grpSpPr>
          <a:xfrm>
            <a:off x="2498095" y="2201120"/>
            <a:ext cx="802875" cy="799249"/>
            <a:chOff x="2499267" y="2201120"/>
            <a:chExt cx="802875" cy="799249"/>
          </a:xfrm>
        </p:grpSpPr>
        <p:pic>
          <p:nvPicPr>
            <p:cNvPr id="155" name="Google Shape;155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2499267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9"/>
            <p:cNvPicPr preferRelativeResize="0"/>
            <p:nvPr/>
          </p:nvPicPr>
          <p:blipFill rotWithShape="1">
            <a:blip r:embed="rId7">
              <a:alphaModFix/>
            </a:blip>
            <a:srcRect b="228" l="0" r="0" t="228"/>
            <a:stretch/>
          </p:blipFill>
          <p:spPr>
            <a:xfrm>
              <a:off x="2612717" y="2314069"/>
              <a:ext cx="575976" cy="573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29"/>
          <p:cNvGrpSpPr/>
          <p:nvPr/>
        </p:nvGrpSpPr>
        <p:grpSpPr>
          <a:xfrm>
            <a:off x="5848872" y="2201120"/>
            <a:ext cx="802876" cy="799249"/>
            <a:chOff x="5841862" y="2201120"/>
            <a:chExt cx="802876" cy="799249"/>
          </a:xfrm>
        </p:grpSpPr>
        <p:pic>
          <p:nvPicPr>
            <p:cNvPr id="158" name="Google Shape;158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841862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9"/>
            <p:cNvPicPr preferRelativeResize="0"/>
            <p:nvPr/>
          </p:nvPicPr>
          <p:blipFill rotWithShape="1">
            <a:blip r:embed="rId8">
              <a:alphaModFix/>
            </a:blip>
            <a:srcRect b="228" l="0" r="0" t="228"/>
            <a:stretch/>
          </p:blipFill>
          <p:spPr>
            <a:xfrm>
              <a:off x="5933026" y="229239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9"/>
          <p:cNvGrpSpPr/>
          <p:nvPr/>
        </p:nvGrpSpPr>
        <p:grpSpPr>
          <a:xfrm>
            <a:off x="7519158" y="2201120"/>
            <a:ext cx="802876" cy="799249"/>
            <a:chOff x="7513159" y="2201120"/>
            <a:chExt cx="802876" cy="799249"/>
          </a:xfrm>
        </p:grpSpPr>
        <p:pic>
          <p:nvPicPr>
            <p:cNvPr id="161" name="Google Shape;161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7513159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9"/>
            <p:cNvPicPr preferRelativeResize="0"/>
            <p:nvPr/>
          </p:nvPicPr>
          <p:blipFill rotWithShape="1">
            <a:blip r:embed="rId9">
              <a:alphaModFix/>
            </a:blip>
            <a:srcRect b="228" l="0" r="0" t="228"/>
            <a:stretch/>
          </p:blipFill>
          <p:spPr>
            <a:xfrm>
              <a:off x="7594118" y="227198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9"/>
          <p:cNvGrpSpPr/>
          <p:nvPr/>
        </p:nvGrpSpPr>
        <p:grpSpPr>
          <a:xfrm>
            <a:off x="1656666" y="3638714"/>
            <a:ext cx="802876" cy="799250"/>
            <a:chOff x="1742370" y="3648920"/>
            <a:chExt cx="802876" cy="799250"/>
          </a:xfrm>
        </p:grpSpPr>
        <p:pic>
          <p:nvPicPr>
            <p:cNvPr id="164" name="Google Shape;164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1742370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9"/>
            <p:cNvPicPr preferRelativeResize="0"/>
            <p:nvPr/>
          </p:nvPicPr>
          <p:blipFill rotWithShape="1">
            <a:blip r:embed="rId10">
              <a:alphaModFix/>
            </a:blip>
            <a:srcRect b="228" l="0" r="0" t="228"/>
            <a:stretch/>
          </p:blipFill>
          <p:spPr>
            <a:xfrm>
              <a:off x="1798121" y="3704544"/>
              <a:ext cx="685774" cy="6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9"/>
          <p:cNvGrpSpPr/>
          <p:nvPr/>
        </p:nvGrpSpPr>
        <p:grpSpPr>
          <a:xfrm>
            <a:off x="4999177" y="3638714"/>
            <a:ext cx="802875" cy="799250"/>
            <a:chOff x="5084965" y="3648920"/>
            <a:chExt cx="802875" cy="799250"/>
          </a:xfrm>
        </p:grpSpPr>
        <p:pic>
          <p:nvPicPr>
            <p:cNvPr id="167" name="Google Shape;167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084965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9"/>
            <p:cNvPicPr preferRelativeResize="0"/>
            <p:nvPr/>
          </p:nvPicPr>
          <p:blipFill rotWithShape="1">
            <a:blip r:embed="rId11">
              <a:alphaModFix/>
            </a:blip>
            <a:srcRect b="228" l="0" r="0" t="228"/>
            <a:stretch/>
          </p:blipFill>
          <p:spPr>
            <a:xfrm>
              <a:off x="5184216" y="3755561"/>
              <a:ext cx="593724" cy="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9"/>
          <p:cNvGrpSpPr/>
          <p:nvPr/>
        </p:nvGrpSpPr>
        <p:grpSpPr>
          <a:xfrm>
            <a:off x="3328247" y="3638714"/>
            <a:ext cx="802875" cy="799250"/>
            <a:chOff x="3413667" y="3648920"/>
            <a:chExt cx="802875" cy="799250"/>
          </a:xfrm>
        </p:grpSpPr>
        <p:pic>
          <p:nvPicPr>
            <p:cNvPr id="170" name="Google Shape;170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3413667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9"/>
            <p:cNvPicPr preferRelativeResize="0"/>
            <p:nvPr/>
          </p:nvPicPr>
          <p:blipFill rotWithShape="1">
            <a:blip r:embed="rId12">
              <a:alphaModFix/>
            </a:blip>
            <a:srcRect b="228" l="0" r="0" t="228"/>
            <a:stretch/>
          </p:blipFill>
          <p:spPr>
            <a:xfrm>
              <a:off x="3500225" y="3724950"/>
              <a:ext cx="650176" cy="64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9"/>
          <p:cNvGrpSpPr/>
          <p:nvPr/>
        </p:nvGrpSpPr>
        <p:grpSpPr>
          <a:xfrm>
            <a:off x="6689912" y="3638714"/>
            <a:ext cx="802876" cy="799250"/>
            <a:chOff x="6756262" y="3648920"/>
            <a:chExt cx="802876" cy="799250"/>
          </a:xfrm>
        </p:grpSpPr>
        <p:pic>
          <p:nvPicPr>
            <p:cNvPr id="173" name="Google Shape;173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6756262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9"/>
            <p:cNvPicPr preferRelativeResize="0"/>
            <p:nvPr/>
          </p:nvPicPr>
          <p:blipFill rotWithShape="1">
            <a:blip r:embed="rId13">
              <a:alphaModFix/>
            </a:blip>
            <a:srcRect b="228" l="0" r="0" t="228"/>
            <a:stretch/>
          </p:blipFill>
          <p:spPr>
            <a:xfrm>
              <a:off x="6855200" y="3750396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29"/>
          <p:cNvSpPr txBox="1"/>
          <p:nvPr/>
        </p:nvSpPr>
        <p:spPr>
          <a:xfrm>
            <a:off x="1360604" y="4502246"/>
            <a:ext cx="1395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239034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650165" y="4502246"/>
            <a:ext cx="1500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600699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20075" y="1729975"/>
            <a:ext cx="8504100" cy="1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</a:t>
            </a: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</a:t>
            </a: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Endpoints</a:t>
            </a:r>
            <a:endParaRPr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90" name="Google Shape;1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3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94" name="Google Shape;194;p3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95" name="Google Shape;195;p3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" name="Google Shape;196;p3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97" name="Google Shape;197;p31"/>
          <p:cNvSpPr txBox="1"/>
          <p:nvPr/>
        </p:nvSpPr>
        <p:spPr>
          <a:xfrm>
            <a:off x="3222525" y="1087700"/>
            <a:ext cx="52821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Backup for Endpoints helps to protect your business-critical files/folders across the Windows, Mac machines to ensure no data-loss. Download &amp; install the respective Vembu BDR Client on the machine that you wish to backup and connect the client with the Vembu BDR Backup Server to store the backup data.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Run backups continuously to ensure Continuous Data Protection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End to end encryption of backup data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Recover the backed up files/folders from anywhere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158600" y="2061958"/>
            <a:ext cx="2727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Backup for 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b="33723" l="0" r="0" t="33723"/>
          <a:stretch/>
        </p:blipFill>
        <p:spPr>
          <a:xfrm>
            <a:off x="5473475" y="3784325"/>
            <a:ext cx="2167798" cy="76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0425" y="3820250"/>
            <a:ext cx="697349" cy="69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Deployment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3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12" name="Google Shape;212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33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33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3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16" name="Google Shape;216;p33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17" name="Google Shape;217;p33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8" name="Google Shape;218;p33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19" name="Google Shape;219;p33"/>
          <p:cNvSpPr txBox="1"/>
          <p:nvPr/>
        </p:nvSpPr>
        <p:spPr>
          <a:xfrm>
            <a:off x="3222525" y="716900"/>
            <a:ext cx="48636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Ideal setup for businesses looking to manage backups for their premises either it may be a large one or a small environment.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Using Vembu BDR Client, backup your Windows/ Mac laptops and desktops to the storage repositories attached at the backup server end.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Configure and manage backups through the Vembu BDR Client GUI, but can restore the backup data both from the client and from the backup server.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Simple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4572900" y="3809045"/>
            <a:ext cx="1359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994999" y="3283748"/>
            <a:ext cx="515702" cy="4290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5688227" y="3358075"/>
            <a:ext cx="7860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 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4" name="Google Shape;224;p33"/>
          <p:cNvGrpSpPr/>
          <p:nvPr/>
        </p:nvGrpSpPr>
        <p:grpSpPr>
          <a:xfrm rot="-5400000">
            <a:off x="6060442" y="3025649"/>
            <a:ext cx="66444" cy="1051227"/>
            <a:chOff x="7655291" y="3616656"/>
            <a:chExt cx="72300" cy="672140"/>
          </a:xfrm>
        </p:grpSpPr>
        <p:cxnSp>
          <p:nvCxnSpPr>
            <p:cNvPr id="225" name="Google Shape;225;p33"/>
            <p:cNvCxnSpPr/>
            <p:nvPr/>
          </p:nvCxnSpPr>
          <p:spPr>
            <a:xfrm rot="5400000">
              <a:off x="7356245" y="3951156"/>
              <a:ext cx="669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26" name="Google Shape;226;p33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27" name="Google Shape;227;p33"/>
          <p:cNvCxnSpPr/>
          <p:nvPr/>
        </p:nvCxnSpPr>
        <p:spPr>
          <a:xfrm>
            <a:off x="4582069" y="3551900"/>
            <a:ext cx="3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228" name="Google Shape;228;p33"/>
          <p:cNvGrpSpPr/>
          <p:nvPr/>
        </p:nvGrpSpPr>
        <p:grpSpPr>
          <a:xfrm>
            <a:off x="6344025" y="3053134"/>
            <a:ext cx="1475400" cy="904710"/>
            <a:chOff x="6344025" y="3053134"/>
            <a:chExt cx="1475400" cy="904710"/>
          </a:xfrm>
        </p:grpSpPr>
        <p:pic>
          <p:nvPicPr>
            <p:cNvPr id="229" name="Google Shape;229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51875" y="3053134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33"/>
            <p:cNvSpPr txBox="1"/>
            <p:nvPr/>
          </p:nvSpPr>
          <p:spPr>
            <a:xfrm>
              <a:off x="6344025" y="3809045"/>
              <a:ext cx="1475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31" name="Google Shape;231;p33"/>
          <p:cNvPicPr preferRelativeResize="0"/>
          <p:nvPr/>
        </p:nvPicPr>
        <p:blipFill rotWithShape="1">
          <a:blip r:embed="rId6">
            <a:alphaModFix/>
          </a:blip>
          <a:srcRect b="15587" l="0" r="0" t="15594"/>
          <a:stretch/>
        </p:blipFill>
        <p:spPr>
          <a:xfrm>
            <a:off x="3121175" y="3247461"/>
            <a:ext cx="884142" cy="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 rotWithShape="1">
          <a:blip r:embed="rId7">
            <a:alphaModFix/>
          </a:blip>
          <a:srcRect b="15594" l="0" r="0" t="15587"/>
          <a:stretch/>
        </p:blipFill>
        <p:spPr>
          <a:xfrm>
            <a:off x="3697968" y="3247461"/>
            <a:ext cx="884106" cy="60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